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en-US"/>
              <a:t>It is important to know both grievance and complaint processes.</a:t>
            </a:r>
            <a:endParaRPr/>
          </a:p>
        </p:txBody>
      </p:sp>
      <p:sp>
        <p:nvSpPr>
          <p:cNvPr id="85" name="Google Shape;85;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YFA is not endorsing any specific issues or campus climate issues when addressing this topic. The following is important YFA and YCCD policy information that all Faculty, Staff and Students need to know.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Grievance Process, Formal Stage, 3 Levels</a:t>
            </a:r>
            <a:endParaRPr/>
          </a:p>
        </p:txBody>
      </p:sp>
      <p:sp>
        <p:nvSpPr>
          <p:cNvPr id="146" name="Google Shape;146;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25.2.2.1– Level I, Written grievance presented to immediate administrator within 20 days of resolution of informal process.  Admin must respond in 10 days, or it will escalate to Level II.</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25.2.2.5—Level II, Grievant may appeal decision to the College President (or designee) within 10 days.  </a:t>
            </a:r>
            <a:r>
              <a:rPr lang="en-US">
                <a:highlight>
                  <a:srgbClr val="FFFF00"/>
                </a:highlight>
              </a:rPr>
              <a:t>(TIME SENSITIVE!) </a:t>
            </a:r>
            <a:r>
              <a:rPr lang="en-US"/>
              <a:t>Admin must respond within 10 days. </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25.2.2.9—Level III, appeal to Chancellor. Same timelines apply.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Arbitration—let’s not go there…</a:t>
            </a:r>
            <a:endParaRPr/>
          </a:p>
        </p:txBody>
      </p:sp>
      <p:sp>
        <p:nvSpPr>
          <p:cNvPr id="152" name="Google Shape;152;p23"/>
          <p:cNvSpPr txBox="1"/>
          <p:nvPr>
            <p:ph idx="1" type="body"/>
          </p:nvPr>
        </p:nvSpPr>
        <p:spPr>
          <a:xfrm>
            <a:off x="838200" y="1825625"/>
            <a:ext cx="8899187" cy="79111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Article 23.5 of the CBA explains the Arbitration Process.  </a:t>
            </a:r>
            <a:endParaRPr/>
          </a:p>
        </p:txBody>
      </p:sp>
      <p:pic>
        <p:nvPicPr>
          <p:cNvPr descr="What is Arbitration and Mediation ..." id="153" name="Google Shape;153;p23"/>
          <p:cNvPicPr preferRelativeResize="0"/>
          <p:nvPr/>
        </p:nvPicPr>
        <p:blipFill rotWithShape="1">
          <a:blip r:embed="rId3">
            <a:alphaModFix/>
          </a:blip>
          <a:srcRect b="0" l="0" r="0" t="0"/>
          <a:stretch/>
        </p:blipFill>
        <p:spPr>
          <a:xfrm>
            <a:off x="3019285" y="2616740"/>
            <a:ext cx="4821919" cy="276002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4"/>
          <p:cNvSpPr txBox="1"/>
          <p:nvPr>
            <p:ph type="title"/>
          </p:nvPr>
        </p:nvSpPr>
        <p:spPr>
          <a:xfrm>
            <a:off x="838200" y="10254"/>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Important Points to Remember…</a:t>
            </a:r>
            <a:endParaRPr/>
          </a:p>
        </p:txBody>
      </p:sp>
      <p:sp>
        <p:nvSpPr>
          <p:cNvPr id="159" name="Google Shape;159;p24"/>
          <p:cNvSpPr txBox="1"/>
          <p:nvPr>
            <p:ph idx="1" type="body"/>
          </p:nvPr>
        </p:nvSpPr>
        <p:spPr>
          <a:xfrm>
            <a:off x="838200" y="1158885"/>
            <a:ext cx="9726038" cy="2571277"/>
          </a:xfrm>
          <a:prstGeom prst="rect">
            <a:avLst/>
          </a:prstGeom>
          <a:noFill/>
          <a:ln>
            <a:noFill/>
          </a:ln>
        </p:spPr>
        <p:txBody>
          <a:bodyPr anchorCtr="0" anchor="t" bIns="45700" lIns="91425" spcFirstLastPara="1" rIns="91425" wrap="square" tIns="45700">
            <a:normAutofit fontScale="85000" lnSpcReduction="10000"/>
          </a:bodyPr>
          <a:lstStyle/>
          <a:p>
            <a:pPr indent="-514350" lvl="0" marL="514350" rtl="0" algn="l">
              <a:lnSpc>
                <a:spcPct val="90000"/>
              </a:lnSpc>
              <a:spcBef>
                <a:spcPts val="0"/>
              </a:spcBef>
              <a:spcAft>
                <a:spcPts val="0"/>
              </a:spcAft>
              <a:buClr>
                <a:schemeClr val="dk1"/>
              </a:buClr>
              <a:buSzPct val="100000"/>
              <a:buFont typeface="Calibri"/>
              <a:buAutoNum type="arabicPeriod"/>
            </a:pPr>
            <a:r>
              <a:rPr lang="en-US"/>
              <a:t>Document your process that </a:t>
            </a:r>
            <a:r>
              <a:rPr lang="en-US" u="sng"/>
              <a:t>led</a:t>
            </a:r>
            <a:r>
              <a:rPr lang="en-US"/>
              <a:t> to the grievance.</a:t>
            </a:r>
            <a:endParaRPr/>
          </a:p>
          <a:p>
            <a:pPr indent="-514350" lvl="0" marL="514350" rtl="0" algn="l">
              <a:lnSpc>
                <a:spcPct val="90000"/>
              </a:lnSpc>
              <a:spcBef>
                <a:spcPts val="1000"/>
              </a:spcBef>
              <a:spcAft>
                <a:spcPts val="0"/>
              </a:spcAft>
              <a:buClr>
                <a:schemeClr val="dk1"/>
              </a:buClr>
              <a:buSzPct val="100000"/>
              <a:buFont typeface="Calibri"/>
              <a:buAutoNum type="arabicPeriod"/>
            </a:pPr>
            <a:r>
              <a:rPr lang="en-US"/>
              <a:t>Document each part of your grievance process.</a:t>
            </a:r>
            <a:endParaRPr/>
          </a:p>
          <a:p>
            <a:pPr indent="-514350" lvl="0" marL="514350" rtl="0" algn="l">
              <a:lnSpc>
                <a:spcPct val="90000"/>
              </a:lnSpc>
              <a:spcBef>
                <a:spcPts val="1000"/>
              </a:spcBef>
              <a:spcAft>
                <a:spcPts val="0"/>
              </a:spcAft>
              <a:buClr>
                <a:schemeClr val="dk1"/>
              </a:buClr>
              <a:buSzPct val="100000"/>
              <a:buFont typeface="Calibri"/>
              <a:buAutoNum type="arabicPeriod"/>
            </a:pPr>
            <a:r>
              <a:rPr lang="en-US"/>
              <a:t>Utilize the help and support of your YFA officers. </a:t>
            </a:r>
            <a:endParaRPr/>
          </a:p>
          <a:p>
            <a:pPr indent="-514350" lvl="0" marL="514350" rtl="0" algn="l">
              <a:lnSpc>
                <a:spcPct val="90000"/>
              </a:lnSpc>
              <a:spcBef>
                <a:spcPts val="1000"/>
              </a:spcBef>
              <a:spcAft>
                <a:spcPts val="0"/>
              </a:spcAft>
              <a:buClr>
                <a:schemeClr val="dk1"/>
              </a:buClr>
              <a:buSzPct val="100000"/>
              <a:buFont typeface="Calibri"/>
              <a:buAutoNum type="arabicPeriod"/>
            </a:pPr>
            <a:r>
              <a:rPr lang="en-US"/>
              <a:t>There is a process that must be adhered to. Know your CBA.</a:t>
            </a:r>
            <a:endParaRPr/>
          </a:p>
          <a:p>
            <a:pPr indent="-514350" lvl="0" marL="514350" rtl="0" algn="l">
              <a:lnSpc>
                <a:spcPct val="90000"/>
              </a:lnSpc>
              <a:spcBef>
                <a:spcPts val="1000"/>
              </a:spcBef>
              <a:spcAft>
                <a:spcPts val="0"/>
              </a:spcAft>
              <a:buClr>
                <a:schemeClr val="dk1"/>
              </a:buClr>
              <a:buSzPct val="100000"/>
              <a:buFont typeface="Calibri"/>
              <a:buAutoNum type="arabicPeriod"/>
            </a:pPr>
            <a:r>
              <a:rPr lang="en-US">
                <a:highlight>
                  <a:srgbClr val="FFFF00"/>
                </a:highlight>
              </a:rPr>
              <a:t>Mistakes will be made</a:t>
            </a:r>
            <a:r>
              <a:rPr lang="en-US"/>
              <a:t>. When the District makes them, it can help you. </a:t>
            </a:r>
            <a:endParaRPr/>
          </a:p>
          <a:p>
            <a:pPr indent="-514350" lvl="0" marL="514350" rtl="0" algn="l">
              <a:lnSpc>
                <a:spcPct val="90000"/>
              </a:lnSpc>
              <a:spcBef>
                <a:spcPts val="1000"/>
              </a:spcBef>
              <a:spcAft>
                <a:spcPts val="0"/>
              </a:spcAft>
              <a:buClr>
                <a:schemeClr val="dk1"/>
              </a:buClr>
              <a:buSzPct val="100000"/>
              <a:buFont typeface="Calibri"/>
              <a:buAutoNum type="arabicPeriod"/>
            </a:pPr>
            <a:r>
              <a:rPr lang="en-US"/>
              <a:t>This can be a highly emotional process.  Patience is required…</a:t>
            </a:r>
            <a:endParaRPr/>
          </a:p>
        </p:txBody>
      </p:sp>
      <p:pic>
        <p:nvPicPr>
          <p:cNvPr descr="37 Things You Should Know Before Having Your First Child" id="160" name="Google Shape;160;p24"/>
          <p:cNvPicPr preferRelativeResize="0"/>
          <p:nvPr/>
        </p:nvPicPr>
        <p:blipFill rotWithShape="1">
          <a:blip r:embed="rId3">
            <a:alphaModFix/>
          </a:blip>
          <a:srcRect b="0" l="0" r="0" t="0"/>
          <a:stretch/>
        </p:blipFill>
        <p:spPr>
          <a:xfrm>
            <a:off x="4085618" y="4335654"/>
            <a:ext cx="2985530" cy="223556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Complaint Process, </a:t>
            </a:r>
            <a:r>
              <a:rPr lang="en-US" sz="2800"/>
              <a:t>Administrative Process #3435</a:t>
            </a:r>
            <a:endParaRPr/>
          </a:p>
        </p:txBody>
      </p:sp>
      <p:sp>
        <p:nvSpPr>
          <p:cNvPr id="166" name="Google Shape;166;p25"/>
          <p:cNvSpPr txBox="1"/>
          <p:nvPr>
            <p:ph idx="1" type="body"/>
          </p:nvPr>
        </p:nvSpPr>
        <p:spPr>
          <a:xfrm>
            <a:off x="838200" y="1825625"/>
            <a:ext cx="10515600" cy="192925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Covers issues of </a:t>
            </a:r>
            <a:r>
              <a:rPr lang="en-US">
                <a:highlight>
                  <a:srgbClr val="FFFF00"/>
                </a:highlight>
              </a:rPr>
              <a:t>harassment, discrimination or retaliation</a:t>
            </a:r>
            <a:endParaRPr/>
          </a:p>
          <a:p>
            <a:pPr indent="-228600" lvl="0" marL="228600" rtl="0" algn="l">
              <a:lnSpc>
                <a:spcPct val="90000"/>
              </a:lnSpc>
              <a:spcBef>
                <a:spcPts val="1000"/>
              </a:spcBef>
              <a:spcAft>
                <a:spcPts val="0"/>
              </a:spcAft>
              <a:buClr>
                <a:schemeClr val="dk1"/>
              </a:buClr>
              <a:buSzPts val="2800"/>
              <a:buChar char="•"/>
            </a:pPr>
            <a:r>
              <a:rPr lang="en-US"/>
              <a:t>Has informal and formal processes</a:t>
            </a:r>
            <a:endParaRPr/>
          </a:p>
          <a:p>
            <a:pPr indent="-228600" lvl="0" marL="228600" rtl="0" algn="l">
              <a:lnSpc>
                <a:spcPct val="90000"/>
              </a:lnSpc>
              <a:spcBef>
                <a:spcPts val="1000"/>
              </a:spcBef>
              <a:spcAft>
                <a:spcPts val="0"/>
              </a:spcAft>
              <a:buClr>
                <a:schemeClr val="dk1"/>
              </a:buClr>
              <a:buSzPts val="2800"/>
              <a:buChar char="•"/>
            </a:pPr>
            <a:r>
              <a:rPr lang="en-US"/>
              <a:t>Received and investigated through HR (Kathren Prichard)</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pic>
        <p:nvPicPr>
          <p:cNvPr descr="Actual Amateur Imgur Detective Work - memes post - Imgur" id="167" name="Google Shape;167;p25"/>
          <p:cNvPicPr preferRelativeResize="0"/>
          <p:nvPr/>
        </p:nvPicPr>
        <p:blipFill rotWithShape="1">
          <a:blip r:embed="rId3">
            <a:alphaModFix/>
          </a:blip>
          <a:srcRect b="0" l="0" r="0" t="0"/>
          <a:stretch/>
        </p:blipFill>
        <p:spPr>
          <a:xfrm>
            <a:off x="8737262" y="3754877"/>
            <a:ext cx="2616538" cy="26165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Informal Complaint Process</a:t>
            </a:r>
            <a:endParaRPr/>
          </a:p>
        </p:txBody>
      </p:sp>
      <p:sp>
        <p:nvSpPr>
          <p:cNvPr id="173" name="Google Shape;173;p26"/>
          <p:cNvSpPr txBox="1"/>
          <p:nvPr>
            <p:ph idx="1" type="body"/>
          </p:nvPr>
        </p:nvSpPr>
        <p:spPr>
          <a:xfrm>
            <a:off x="838200" y="1825625"/>
            <a:ext cx="10515600" cy="397206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Written allegation of harassment, discrimination or retaliation</a:t>
            </a:r>
            <a:endParaRPr/>
          </a:p>
          <a:p>
            <a:pPr indent="-228600" lvl="0" marL="228600" rtl="0" algn="l">
              <a:lnSpc>
                <a:spcPct val="90000"/>
              </a:lnSpc>
              <a:spcBef>
                <a:spcPts val="1000"/>
              </a:spcBef>
              <a:spcAft>
                <a:spcPts val="0"/>
              </a:spcAft>
              <a:buClr>
                <a:schemeClr val="dk1"/>
              </a:buClr>
              <a:buSzPts val="2800"/>
              <a:buChar char="•"/>
            </a:pPr>
            <a:r>
              <a:rPr lang="en-US"/>
              <a:t>“Informal” because it’s out of timelines (1 yr) or prefers informal</a:t>
            </a:r>
            <a:endParaRPr/>
          </a:p>
          <a:p>
            <a:pPr indent="-228600" lvl="0" marL="228600" rtl="0" algn="l">
              <a:lnSpc>
                <a:spcPct val="90000"/>
              </a:lnSpc>
              <a:spcBef>
                <a:spcPts val="1000"/>
              </a:spcBef>
              <a:spcAft>
                <a:spcPts val="0"/>
              </a:spcAft>
              <a:buClr>
                <a:schemeClr val="dk1"/>
              </a:buClr>
              <a:buSzPts val="2800"/>
              <a:buChar char="•"/>
            </a:pPr>
            <a:r>
              <a:rPr lang="en-US"/>
              <a:t>Informal complaint can go to HR or any college admin</a:t>
            </a:r>
            <a:endParaRPr/>
          </a:p>
          <a:p>
            <a:pPr indent="-228600" lvl="0" marL="228600" rtl="0" algn="l">
              <a:lnSpc>
                <a:spcPct val="90000"/>
              </a:lnSpc>
              <a:spcBef>
                <a:spcPts val="1000"/>
              </a:spcBef>
              <a:spcAft>
                <a:spcPts val="0"/>
              </a:spcAft>
              <a:buClr>
                <a:schemeClr val="dk1"/>
              </a:buClr>
              <a:buSzPts val="2800"/>
              <a:buChar char="•"/>
            </a:pPr>
            <a:r>
              <a:rPr lang="en-US"/>
              <a:t>HR will respond, advise of your rights</a:t>
            </a:r>
            <a:endParaRPr/>
          </a:p>
          <a:p>
            <a:pPr indent="-228600" lvl="0" marL="228600" rtl="0" algn="l">
              <a:lnSpc>
                <a:spcPct val="90000"/>
              </a:lnSpc>
              <a:spcBef>
                <a:spcPts val="1000"/>
              </a:spcBef>
              <a:spcAft>
                <a:spcPts val="0"/>
              </a:spcAft>
              <a:buClr>
                <a:schemeClr val="dk1"/>
              </a:buClr>
              <a:buSzPts val="2800"/>
              <a:buChar char="•"/>
            </a:pPr>
            <a:r>
              <a:rPr lang="en-US"/>
              <a:t>HR will determine to formally or informally investigate and/or resolve</a:t>
            </a:r>
            <a:endParaRPr/>
          </a:p>
          <a:p>
            <a:pPr indent="-228600" lvl="0" marL="228600" rtl="0" algn="l">
              <a:lnSpc>
                <a:spcPct val="90000"/>
              </a:lnSpc>
              <a:spcBef>
                <a:spcPts val="1000"/>
              </a:spcBef>
              <a:spcAft>
                <a:spcPts val="0"/>
              </a:spcAft>
              <a:buClr>
                <a:schemeClr val="dk1"/>
              </a:buClr>
              <a:buSzPts val="2800"/>
              <a:buChar char="•"/>
            </a:pPr>
            <a:r>
              <a:rPr lang="en-US"/>
              <a:t>In a serious matter, HR may investigate w/o complainant's consent</a:t>
            </a:r>
            <a:endParaRPr/>
          </a:p>
        </p:txBody>
      </p:sp>
      <p:pic>
        <p:nvPicPr>
          <p:cNvPr descr="Set Of Skills GIFs | Tenor" id="174" name="Google Shape;174;p26"/>
          <p:cNvPicPr preferRelativeResize="0"/>
          <p:nvPr/>
        </p:nvPicPr>
        <p:blipFill rotWithShape="1">
          <a:blip r:embed="rId3">
            <a:alphaModFix/>
          </a:blip>
          <a:srcRect b="0" l="0" r="0" t="0"/>
          <a:stretch/>
        </p:blipFill>
        <p:spPr>
          <a:xfrm>
            <a:off x="9114411" y="5030922"/>
            <a:ext cx="2095500" cy="1533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Formal Complaint Process	</a:t>
            </a:r>
            <a:endParaRPr/>
          </a:p>
        </p:txBody>
      </p:sp>
      <p:sp>
        <p:nvSpPr>
          <p:cNvPr id="180" name="Google Shape;180;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Written or Verbal statement filed with the District that alleges harassment, discrimination or retaliation in violation of District policies, procedures or state/federal law.</a:t>
            </a:r>
            <a:endParaRPr/>
          </a:p>
          <a:p>
            <a:pPr indent="-228600" lvl="0" marL="228600" rtl="0" algn="l">
              <a:lnSpc>
                <a:spcPct val="90000"/>
              </a:lnSpc>
              <a:spcBef>
                <a:spcPts val="1000"/>
              </a:spcBef>
              <a:spcAft>
                <a:spcPts val="0"/>
              </a:spcAft>
              <a:buClr>
                <a:schemeClr val="dk1"/>
              </a:buClr>
              <a:buSzPts val="2800"/>
              <a:buChar char="•"/>
            </a:pPr>
            <a:r>
              <a:rPr lang="en-US"/>
              <a:t>File with HR Director (or Chancellor, if the complaint is about HR.)</a:t>
            </a:r>
            <a:endParaRPr/>
          </a:p>
          <a:p>
            <a:pPr indent="0" lvl="0" marL="0" rtl="0" algn="l">
              <a:lnSpc>
                <a:spcPct val="90000"/>
              </a:lnSpc>
              <a:spcBef>
                <a:spcPts val="1000"/>
              </a:spcBef>
              <a:spcAft>
                <a:spcPts val="0"/>
              </a:spcAft>
              <a:buClr>
                <a:schemeClr val="dk1"/>
              </a:buClr>
              <a:buSzPts val="2800"/>
              <a:buNone/>
            </a:pPr>
            <a:r>
              <a:t/>
            </a:r>
            <a:endParaRPr/>
          </a:p>
        </p:txBody>
      </p:sp>
      <p:pic>
        <p:nvPicPr>
          <p:cNvPr descr="Catbert | Villains Wiki | Fandom" id="181" name="Google Shape;181;p27"/>
          <p:cNvPicPr preferRelativeResize="0"/>
          <p:nvPr/>
        </p:nvPicPr>
        <p:blipFill rotWithShape="1">
          <a:blip r:embed="rId3">
            <a:alphaModFix/>
          </a:blip>
          <a:srcRect b="0" l="0" r="0" t="0"/>
          <a:stretch/>
        </p:blipFill>
        <p:spPr>
          <a:xfrm>
            <a:off x="7640437" y="4001294"/>
            <a:ext cx="2466975" cy="1847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Formal Complaint Process cont.</a:t>
            </a:r>
            <a:endParaRPr/>
          </a:p>
        </p:txBody>
      </p:sp>
      <p:sp>
        <p:nvSpPr>
          <p:cNvPr id="187" name="Google Shape;187;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A formal complaint must meet the following criteria:</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It must allege facts with enough specificity that it would constitute a violation of Dist policies or procedures prohibiting discrimination, harassment or retaliation.</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Must be filed within </a:t>
            </a:r>
            <a:r>
              <a:rPr lang="en-US">
                <a:highlight>
                  <a:srgbClr val="00FF00"/>
                </a:highlight>
              </a:rPr>
              <a:t>one year </a:t>
            </a:r>
            <a:r>
              <a:rPr lang="en-US"/>
              <a:t>of the date of the conduct (or one year from the complainant learning about the conduct.)  </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If the complaint involves “employment” it must be filed within 180 days.</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Formal Complaint Process cont.</a:t>
            </a:r>
            <a:endParaRPr/>
          </a:p>
        </p:txBody>
      </p:sp>
      <p:sp>
        <p:nvSpPr>
          <p:cNvPr id="193" name="Google Shape;193;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If a complaint does not meet the 3 requirements of a Formal Complaint, HR will contact the individual to explain options. </a:t>
            </a:r>
            <a:endParaRPr/>
          </a:p>
          <a:p>
            <a:pPr indent="-228600" lvl="0" marL="228600" rtl="0" algn="l">
              <a:lnSpc>
                <a:spcPct val="90000"/>
              </a:lnSpc>
              <a:spcBef>
                <a:spcPts val="1000"/>
              </a:spcBef>
              <a:spcAft>
                <a:spcPts val="0"/>
              </a:spcAft>
              <a:buClr>
                <a:schemeClr val="dk1"/>
              </a:buClr>
              <a:buSzPts val="2800"/>
              <a:buChar char="•"/>
            </a:pPr>
            <a:r>
              <a:rPr lang="en-US"/>
              <a:t>The Senior Director of Human Resources (Kathren Prichard) is responsible for investigating official complaints, and may assign other District personnel to investigate.  </a:t>
            </a:r>
            <a:endParaRPr/>
          </a:p>
          <a:p>
            <a:pPr indent="-228600" lvl="0" marL="228600" rtl="0" algn="l">
              <a:lnSpc>
                <a:spcPct val="90000"/>
              </a:lnSpc>
              <a:spcBef>
                <a:spcPts val="1000"/>
              </a:spcBef>
              <a:spcAft>
                <a:spcPts val="0"/>
              </a:spcAft>
              <a:buClr>
                <a:schemeClr val="dk1"/>
              </a:buClr>
              <a:buSzPts val="2800"/>
              <a:buChar char="•"/>
            </a:pPr>
            <a:r>
              <a:rPr lang="en-US"/>
              <a:t>Formal complaints can be filed using the District Unlawful Discrimination Complaint Form.</a:t>
            </a:r>
            <a:endParaRPr/>
          </a:p>
          <a:p>
            <a:pPr indent="-228600" lvl="0" marL="228600" rtl="0" algn="l">
              <a:lnSpc>
                <a:spcPct val="90000"/>
              </a:lnSpc>
              <a:spcBef>
                <a:spcPts val="1000"/>
              </a:spcBef>
              <a:spcAft>
                <a:spcPts val="0"/>
              </a:spcAft>
              <a:buClr>
                <a:schemeClr val="dk1"/>
              </a:buClr>
              <a:buSzPts val="2800"/>
              <a:buChar char="•"/>
            </a:pPr>
            <a:r>
              <a:rPr lang="en-US"/>
              <a:t>Employees may also file complaints to the U.S. EEOC, or Dept of Fair Employment and Housing.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Formal Complaint Rights/Responsibilities</a:t>
            </a:r>
            <a:endParaRPr/>
          </a:p>
        </p:txBody>
      </p:sp>
      <p:sp>
        <p:nvSpPr>
          <p:cNvPr id="199" name="Google Shape;199;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File a timely complaint, within 30 days if possible</a:t>
            </a:r>
            <a:endParaRPr/>
          </a:p>
          <a:p>
            <a:pPr indent="-228600" lvl="0" marL="228600" rtl="0" algn="l">
              <a:lnSpc>
                <a:spcPct val="90000"/>
              </a:lnSpc>
              <a:spcBef>
                <a:spcPts val="1000"/>
              </a:spcBef>
              <a:spcAft>
                <a:spcPts val="0"/>
              </a:spcAft>
              <a:buClr>
                <a:schemeClr val="dk1"/>
              </a:buClr>
              <a:buSzPts val="2800"/>
              <a:buChar char="•"/>
            </a:pPr>
            <a:r>
              <a:rPr lang="en-US"/>
              <a:t>If any employee receives a complaint, forward to HR Pritchard asap</a:t>
            </a:r>
            <a:endParaRPr/>
          </a:p>
          <a:p>
            <a:pPr indent="-228600" lvl="0" marL="228600" rtl="0" algn="l">
              <a:lnSpc>
                <a:spcPct val="90000"/>
              </a:lnSpc>
              <a:spcBef>
                <a:spcPts val="1000"/>
              </a:spcBef>
              <a:spcAft>
                <a:spcPts val="0"/>
              </a:spcAft>
              <a:buClr>
                <a:schemeClr val="dk1"/>
              </a:buClr>
              <a:buSzPts val="2800"/>
              <a:buChar char="•"/>
            </a:pPr>
            <a:r>
              <a:rPr lang="en-US"/>
              <a:t>All supervisors and managers are mandatory reporters of harassment and discrimination.</a:t>
            </a:r>
            <a:endParaRPr/>
          </a:p>
          <a:p>
            <a:pPr indent="-228600" lvl="0" marL="228600" rtl="0" algn="l">
              <a:lnSpc>
                <a:spcPct val="90000"/>
              </a:lnSpc>
              <a:spcBef>
                <a:spcPts val="1000"/>
              </a:spcBef>
              <a:spcAft>
                <a:spcPts val="0"/>
              </a:spcAft>
              <a:buClr>
                <a:schemeClr val="dk1"/>
              </a:buClr>
              <a:buSzPts val="2800"/>
              <a:buChar char="•"/>
            </a:pPr>
            <a:r>
              <a:rPr lang="en-US"/>
              <a:t>Off-campus actions can involve formal complaints if there is a “demonstrated nexus to an academic or work activity”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US"/>
              <a:t>There’s more.  See the details in AP-3435</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Outcomes of Complaint/Investigation:</a:t>
            </a:r>
            <a:endParaRPr/>
          </a:p>
        </p:txBody>
      </p:sp>
      <p:sp>
        <p:nvSpPr>
          <p:cNvPr id="205" name="Google Shape;205;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The District will provide the complainant with a written report of circumstances, procedural steps taken, a summary of testimony, an analysis of data, and a finding of whether it is “highly or substantially more probable to be true than not” that discrimination or harassment occurred.  </a:t>
            </a:r>
            <a:endParaRPr/>
          </a:p>
          <a:p>
            <a:pPr indent="-228600" lvl="0" marL="228600" rtl="0" algn="l">
              <a:lnSpc>
                <a:spcPct val="90000"/>
              </a:lnSpc>
              <a:spcBef>
                <a:spcPts val="1000"/>
              </a:spcBef>
              <a:spcAft>
                <a:spcPts val="0"/>
              </a:spcAft>
              <a:buClr>
                <a:schemeClr val="dk1"/>
              </a:buClr>
              <a:buSzPts val="2800"/>
              <a:buChar char="•"/>
            </a:pPr>
            <a:r>
              <a:rPr lang="en-US"/>
              <a:t>The District will keep the investigation confidential to the extent possible. </a:t>
            </a:r>
            <a:endParaRPr/>
          </a:p>
          <a:p>
            <a:pPr indent="-228600" lvl="0" marL="228600" rtl="0" algn="l">
              <a:lnSpc>
                <a:spcPct val="90000"/>
              </a:lnSpc>
              <a:spcBef>
                <a:spcPts val="1000"/>
              </a:spcBef>
              <a:spcAft>
                <a:spcPts val="0"/>
              </a:spcAft>
              <a:buClr>
                <a:schemeClr val="dk1"/>
              </a:buClr>
              <a:buSzPts val="2800"/>
              <a:buChar char="•"/>
            </a:pPr>
            <a:r>
              <a:rPr lang="en-US"/>
              <a:t>The complainant has a right to appeal the outcome to the Board.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4"/>
          <p:cNvSpPr txBox="1"/>
          <p:nvPr>
            <p:ph type="ctrTitle"/>
          </p:nvPr>
        </p:nvSpPr>
        <p:spPr>
          <a:xfrm>
            <a:off x="1524000" y="865762"/>
            <a:ext cx="9144000" cy="125314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a:t>YFA Grievance Process</a:t>
            </a:r>
            <a:endParaRPr/>
          </a:p>
        </p:txBody>
      </p:sp>
      <p:sp>
        <p:nvSpPr>
          <p:cNvPr id="91" name="Google Shape;91;p14"/>
          <p:cNvSpPr txBox="1"/>
          <p:nvPr>
            <p:ph idx="1" type="subTitle"/>
          </p:nvPr>
        </p:nvSpPr>
        <p:spPr>
          <a:xfrm>
            <a:off x="1524000" y="211890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Article 25 of the Collective Bargaining Agreement</a:t>
            </a:r>
            <a:endParaRPr/>
          </a:p>
        </p:txBody>
      </p:sp>
      <p:pic>
        <p:nvPicPr>
          <p:cNvPr descr="Kangaroo Court... by Will Bullas" id="92" name="Google Shape;92;p14"/>
          <p:cNvPicPr preferRelativeResize="0"/>
          <p:nvPr/>
        </p:nvPicPr>
        <p:blipFill rotWithShape="1">
          <a:blip r:embed="rId3">
            <a:alphaModFix/>
          </a:blip>
          <a:srcRect b="0" l="0" r="0" t="0"/>
          <a:stretch/>
        </p:blipFill>
        <p:spPr>
          <a:xfrm>
            <a:off x="4515368" y="2782111"/>
            <a:ext cx="3161264" cy="39299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2800">
                <a:latin typeface="Calibri"/>
                <a:ea typeface="Calibri"/>
                <a:cs typeface="Calibri"/>
                <a:sym typeface="Calibri"/>
              </a:rPr>
              <a:t>The Grievance Process—the friendly, collegial, structured nuclear option of the Collective Bargaining Agreement.  </a:t>
            </a:r>
            <a:br>
              <a:rPr lang="en-US" sz="1800">
                <a:latin typeface="Calibri"/>
                <a:ea typeface="Calibri"/>
                <a:cs typeface="Calibri"/>
                <a:sym typeface="Calibri"/>
              </a:rPr>
            </a:br>
            <a:endParaRPr/>
          </a:p>
        </p:txBody>
      </p:sp>
      <p:pic>
        <p:nvPicPr>
          <p:cNvPr descr="Taco Bell Hot Sauce, 7.5 oz - Kroger" id="98" name="Google Shape;98;p15"/>
          <p:cNvPicPr preferRelativeResize="0"/>
          <p:nvPr/>
        </p:nvPicPr>
        <p:blipFill rotWithShape="1">
          <a:blip r:embed="rId3">
            <a:alphaModFix/>
          </a:blip>
          <a:srcRect b="0" l="0" r="0" t="0"/>
          <a:stretch/>
        </p:blipFill>
        <p:spPr>
          <a:xfrm>
            <a:off x="4083236" y="2250432"/>
            <a:ext cx="4025528" cy="338188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6"/>
          <p:cNvSpPr txBox="1"/>
          <p:nvPr>
            <p:ph type="title"/>
          </p:nvPr>
        </p:nvSpPr>
        <p:spPr>
          <a:xfrm>
            <a:off x="1500352" y="92108"/>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Goal of the Grievance Process	</a:t>
            </a:r>
            <a:endParaRPr/>
          </a:p>
        </p:txBody>
      </p:sp>
      <p:sp>
        <p:nvSpPr>
          <p:cNvPr id="104" name="Google Shape;104;p16"/>
          <p:cNvSpPr txBox="1"/>
          <p:nvPr>
            <p:ph idx="1" type="body"/>
          </p:nvPr>
        </p:nvSpPr>
        <p:spPr>
          <a:xfrm>
            <a:off x="1500352" y="1375873"/>
            <a:ext cx="9327204" cy="225999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latin typeface="Calibri"/>
                <a:ea typeface="Calibri"/>
                <a:cs typeface="Calibri"/>
                <a:sym typeface="Calibri"/>
              </a:rPr>
              <a:t>The goal of a grievance is to address a violation, misapplication or misinterpretation of the CBA.  </a:t>
            </a:r>
            <a:endParaRPr/>
          </a:p>
          <a:p>
            <a:pPr indent="0" lvl="0" marL="0" rtl="0" algn="l">
              <a:lnSpc>
                <a:spcPct val="90000"/>
              </a:lnSpc>
              <a:spcBef>
                <a:spcPts val="1000"/>
              </a:spcBef>
              <a:spcAft>
                <a:spcPts val="0"/>
              </a:spcAft>
              <a:buClr>
                <a:schemeClr val="dk1"/>
              </a:buClr>
              <a:buSzPts val="3200"/>
              <a:buNone/>
            </a:pPr>
            <a:r>
              <a:rPr lang="en-US" sz="3200">
                <a:latin typeface="Calibri"/>
                <a:ea typeface="Calibri"/>
                <a:cs typeface="Calibri"/>
                <a:sym typeface="Calibri"/>
              </a:rPr>
              <a:t>To be effective in a grievance, you need to be able to </a:t>
            </a:r>
            <a:r>
              <a:rPr lang="en-US" sz="3200">
                <a:highlight>
                  <a:srgbClr val="FFFF00"/>
                </a:highlight>
                <a:latin typeface="Calibri"/>
                <a:ea typeface="Calibri"/>
                <a:cs typeface="Calibri"/>
                <a:sym typeface="Calibri"/>
              </a:rPr>
              <a:t>specify the section</a:t>
            </a:r>
            <a:r>
              <a:rPr lang="en-US" sz="3200">
                <a:latin typeface="Calibri"/>
                <a:ea typeface="Calibri"/>
                <a:cs typeface="Calibri"/>
                <a:sym typeface="Calibri"/>
              </a:rPr>
              <a:t> of the CBA that has been violated.</a:t>
            </a:r>
            <a:endParaRPr/>
          </a:p>
          <a:p>
            <a:pPr indent="0" lvl="0" marL="0" rtl="0" algn="l">
              <a:lnSpc>
                <a:spcPct val="90000"/>
              </a:lnSpc>
              <a:spcBef>
                <a:spcPts val="1000"/>
              </a:spcBef>
              <a:spcAft>
                <a:spcPts val="0"/>
              </a:spcAft>
              <a:buClr>
                <a:schemeClr val="dk1"/>
              </a:buClr>
              <a:buSzPts val="2800"/>
              <a:buNone/>
            </a:pPr>
            <a:r>
              <a:t/>
            </a:r>
            <a:endParaRPr/>
          </a:p>
        </p:txBody>
      </p:sp>
      <p:pic>
        <p:nvPicPr>
          <p:cNvPr descr="The Powers of the Executive Branch i.e. the President: Constitution Article  II | Foundation Truths" id="105" name="Google Shape;105;p16"/>
          <p:cNvPicPr preferRelativeResize="0"/>
          <p:nvPr/>
        </p:nvPicPr>
        <p:blipFill rotWithShape="1">
          <a:blip r:embed="rId3">
            <a:alphaModFix/>
          </a:blip>
          <a:srcRect b="0" l="0" r="0" t="0"/>
          <a:stretch/>
        </p:blipFill>
        <p:spPr>
          <a:xfrm>
            <a:off x="3714750" y="3594067"/>
            <a:ext cx="4762500" cy="3171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7"/>
          <p:cNvSpPr txBox="1"/>
          <p:nvPr>
            <p:ph type="title"/>
          </p:nvPr>
        </p:nvSpPr>
        <p:spPr>
          <a:xfrm>
            <a:off x="838200" y="214654"/>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Sometimes a grievance is not a grievance…</a:t>
            </a:r>
            <a:endParaRPr/>
          </a:p>
        </p:txBody>
      </p:sp>
      <p:sp>
        <p:nvSpPr>
          <p:cNvPr id="111" name="Google Shape;111;p17"/>
          <p:cNvSpPr txBox="1"/>
          <p:nvPr>
            <p:ph idx="1" type="body"/>
          </p:nvPr>
        </p:nvSpPr>
        <p:spPr>
          <a:xfrm>
            <a:off x="838200" y="1253331"/>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As faculty members and human beings, we sometimes experience conflict in our workplace that is highly frustrating!</a:t>
            </a:r>
            <a:endParaRPr/>
          </a:p>
          <a:p>
            <a:pPr indent="-228600" lvl="0" marL="228600" rtl="0" algn="l">
              <a:lnSpc>
                <a:spcPct val="90000"/>
              </a:lnSpc>
              <a:spcBef>
                <a:spcPts val="1000"/>
              </a:spcBef>
              <a:spcAft>
                <a:spcPts val="0"/>
              </a:spcAft>
              <a:buClr>
                <a:schemeClr val="dk1"/>
              </a:buClr>
              <a:buSzPts val="2800"/>
              <a:buChar char="•"/>
            </a:pPr>
            <a:r>
              <a:rPr lang="en-US"/>
              <a:t>Disagreement with admin or co-workers</a:t>
            </a:r>
            <a:endParaRPr/>
          </a:p>
          <a:p>
            <a:pPr indent="-228600" lvl="0" marL="228600" rtl="0" algn="l">
              <a:lnSpc>
                <a:spcPct val="90000"/>
              </a:lnSpc>
              <a:spcBef>
                <a:spcPts val="1000"/>
              </a:spcBef>
              <a:spcAft>
                <a:spcPts val="0"/>
              </a:spcAft>
              <a:buClr>
                <a:schemeClr val="dk1"/>
              </a:buClr>
              <a:buSzPts val="2800"/>
              <a:buChar char="•"/>
            </a:pPr>
            <a:r>
              <a:rPr lang="en-US"/>
              <a:t>Dissatisfaction over processes, department issues</a:t>
            </a:r>
            <a:endParaRPr/>
          </a:p>
          <a:p>
            <a:pPr indent="-228600" lvl="0" marL="228600" rtl="0" algn="l">
              <a:lnSpc>
                <a:spcPct val="90000"/>
              </a:lnSpc>
              <a:spcBef>
                <a:spcPts val="1000"/>
              </a:spcBef>
              <a:spcAft>
                <a:spcPts val="0"/>
              </a:spcAft>
              <a:buClr>
                <a:schemeClr val="dk1"/>
              </a:buClr>
              <a:buSzPts val="2800"/>
              <a:buChar char="•"/>
            </a:pPr>
            <a:r>
              <a:rPr lang="en-US"/>
              <a:t>Personal issues with others</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US"/>
              <a:t>YFA can be a resource for you outside the grievance process as well!</a:t>
            </a:r>
            <a:endParaRPr/>
          </a:p>
        </p:txBody>
      </p:sp>
      <p:pic>
        <p:nvPicPr>
          <p:cNvPr descr="Whitewater Rafting Terms 101 | FarOut" id="112" name="Google Shape;112;p17"/>
          <p:cNvPicPr preferRelativeResize="0"/>
          <p:nvPr/>
        </p:nvPicPr>
        <p:blipFill rotWithShape="1">
          <a:blip r:embed="rId3">
            <a:alphaModFix/>
          </a:blip>
          <a:srcRect b="37968" l="0" r="0" t="0"/>
          <a:stretch/>
        </p:blipFill>
        <p:spPr>
          <a:xfrm>
            <a:off x="3229336" y="4719275"/>
            <a:ext cx="4919723" cy="203455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en-US" sz="4000">
                <a:latin typeface="Calibri"/>
                <a:ea typeface="Calibri"/>
                <a:cs typeface="Calibri"/>
                <a:sym typeface="Calibri"/>
              </a:rPr>
            </a:br>
            <a:r>
              <a:rPr lang="en-US" sz="4000">
                <a:latin typeface="Calibri"/>
                <a:ea typeface="Calibri"/>
                <a:cs typeface="Calibri"/>
                <a:sym typeface="Calibri"/>
              </a:rPr>
              <a:t>YFA will provide support and representation at all levels of the grievance process.  </a:t>
            </a:r>
            <a:br>
              <a:rPr lang="en-US" sz="1800">
                <a:latin typeface="Calibri"/>
                <a:ea typeface="Calibri"/>
                <a:cs typeface="Calibri"/>
                <a:sym typeface="Calibri"/>
              </a:rPr>
            </a:br>
            <a:br>
              <a:rPr lang="en-US" sz="1800">
                <a:latin typeface="Calibri"/>
                <a:ea typeface="Calibri"/>
                <a:cs typeface="Calibri"/>
                <a:sym typeface="Calibri"/>
              </a:rPr>
            </a:br>
            <a:endParaRPr/>
          </a:p>
        </p:txBody>
      </p:sp>
      <p:sp>
        <p:nvSpPr>
          <p:cNvPr id="118" name="Google Shape;118;p18"/>
          <p:cNvSpPr txBox="1"/>
          <p:nvPr>
            <p:ph idx="1" type="body"/>
          </p:nvPr>
        </p:nvSpPr>
        <p:spPr>
          <a:xfrm>
            <a:off x="838200" y="1825625"/>
            <a:ext cx="10515600" cy="1603375"/>
          </a:xfrm>
          <a:prstGeom prst="rect">
            <a:avLst/>
          </a:prstGeom>
          <a:noFill/>
          <a:ln>
            <a:noFill/>
          </a:ln>
        </p:spPr>
        <p:txBody>
          <a:bodyPr anchorCtr="0" anchor="t" bIns="45700" lIns="91425" spcFirstLastPara="1" rIns="91425" wrap="square" tIns="45700">
            <a:noAutofit/>
          </a:bodyPr>
          <a:lstStyle/>
          <a:p>
            <a:pPr indent="0" lvl="0" marL="228600" marR="0" rtl="0" algn="l">
              <a:lnSpc>
                <a:spcPct val="107000"/>
              </a:lnSpc>
              <a:spcBef>
                <a:spcPts val="0"/>
              </a:spcBef>
              <a:spcAft>
                <a:spcPts val="0"/>
              </a:spcAft>
              <a:buClr>
                <a:schemeClr val="dk1"/>
              </a:buClr>
              <a:buSzPts val="2400"/>
              <a:buNone/>
            </a:pPr>
            <a:r>
              <a:rPr lang="en-US" sz="2400">
                <a:latin typeface="Calibri"/>
                <a:ea typeface="Calibri"/>
                <a:cs typeface="Calibri"/>
                <a:sym typeface="Calibri"/>
              </a:rPr>
              <a:t>The grievance process is NOT the time to discuss your issues with all your colleagues, get them to write letters, storm the Board meetings, and close down Sawmill Road.  From the point of entering grievance, the process, issues or evidence </a:t>
            </a:r>
            <a:r>
              <a:rPr lang="en-US" sz="2400">
                <a:highlight>
                  <a:srgbClr val="FFFF00"/>
                </a:highlight>
                <a:latin typeface="Calibri"/>
                <a:ea typeface="Calibri"/>
                <a:cs typeface="Calibri"/>
                <a:sym typeface="Calibri"/>
              </a:rPr>
              <a:t>must not be shared publicly</a:t>
            </a:r>
            <a:r>
              <a:rPr lang="en-US" sz="2400">
                <a:latin typeface="Calibri"/>
                <a:ea typeface="Calibri"/>
                <a:cs typeface="Calibri"/>
                <a:sym typeface="Calibri"/>
              </a:rPr>
              <a:t>. </a:t>
            </a:r>
            <a:endParaRPr/>
          </a:p>
        </p:txBody>
      </p:sp>
      <p:pic>
        <p:nvPicPr>
          <p:cNvPr descr="The Best Of The Lawyer Dog Meme" id="119" name="Google Shape;119;p18"/>
          <p:cNvPicPr preferRelativeResize="0"/>
          <p:nvPr/>
        </p:nvPicPr>
        <p:blipFill rotWithShape="1">
          <a:blip r:embed="rId3">
            <a:alphaModFix/>
          </a:blip>
          <a:srcRect b="0" l="0" r="0" t="0"/>
          <a:stretch/>
        </p:blipFill>
        <p:spPr>
          <a:xfrm>
            <a:off x="7552617" y="3563937"/>
            <a:ext cx="3327638" cy="303320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Group Grievance</a:t>
            </a:r>
            <a:endParaRPr/>
          </a:p>
        </p:txBody>
      </p:sp>
      <p:sp>
        <p:nvSpPr>
          <p:cNvPr id="125" name="Google Shape;125;p19"/>
          <p:cNvSpPr txBox="1"/>
          <p:nvPr>
            <p:ph idx="1" type="body"/>
          </p:nvPr>
        </p:nvSpPr>
        <p:spPr>
          <a:xfrm>
            <a:off x="838200" y="1825625"/>
            <a:ext cx="10515600" cy="1783337"/>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3200"/>
              <a:buNone/>
            </a:pPr>
            <a:r>
              <a:rPr lang="en-US" sz="3200">
                <a:latin typeface="Calibri"/>
                <a:ea typeface="Calibri"/>
                <a:cs typeface="Calibri"/>
                <a:sym typeface="Calibri"/>
              </a:rPr>
              <a:t>Group Grievances are possible if the </a:t>
            </a:r>
            <a:r>
              <a:rPr lang="en-US" sz="3200">
                <a:highlight>
                  <a:srgbClr val="FFFF00"/>
                </a:highlight>
                <a:latin typeface="Calibri"/>
                <a:ea typeface="Calibri"/>
                <a:cs typeface="Calibri"/>
                <a:sym typeface="Calibri"/>
              </a:rPr>
              <a:t>YFA and District </a:t>
            </a:r>
            <a:r>
              <a:rPr lang="en-US" sz="3200">
                <a:latin typeface="Calibri"/>
                <a:ea typeface="Calibri"/>
                <a:cs typeface="Calibri"/>
                <a:sym typeface="Calibri"/>
              </a:rPr>
              <a:t>feel that there are significant similar characteristics for a number of individuals, and that it would be beneficial to hear the grievance as a group.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San Francisco 49ers: Midseason Grade Report Card Of The 49ers's 2010 NFL  Season | News, Scores, Highlights, Stats, and Rumors | Bleacher Report" id="126" name="Google Shape;126;p19"/>
          <p:cNvPicPr preferRelativeResize="0"/>
          <p:nvPr/>
        </p:nvPicPr>
        <p:blipFill rotWithShape="1">
          <a:blip r:embed="rId3">
            <a:alphaModFix/>
          </a:blip>
          <a:srcRect b="0" l="0" r="0" t="0"/>
          <a:stretch/>
        </p:blipFill>
        <p:spPr>
          <a:xfrm>
            <a:off x="6400800" y="3743899"/>
            <a:ext cx="4276251" cy="25858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n-US" sz="3200">
                <a:latin typeface="Calibri"/>
                <a:ea typeface="Calibri"/>
                <a:cs typeface="Calibri"/>
                <a:sym typeface="Calibri"/>
              </a:rPr>
              <a:t>If you bring forward a grievance, there must not be any reprisal for doing so, regardless of outcome.  </a:t>
            </a:r>
            <a:endParaRPr sz="3200"/>
          </a:p>
        </p:txBody>
      </p:sp>
      <p:sp>
        <p:nvSpPr>
          <p:cNvPr id="132" name="Google Shape;132;p20"/>
          <p:cNvSpPr txBox="1"/>
          <p:nvPr>
            <p:ph idx="1" type="body"/>
          </p:nvPr>
        </p:nvSpPr>
        <p:spPr>
          <a:xfrm>
            <a:off x="838200" y="1825625"/>
            <a:ext cx="10515600" cy="171524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sz="2800">
                <a:latin typeface="Calibri"/>
                <a:ea typeface="Calibri"/>
                <a:cs typeface="Calibri"/>
                <a:sym typeface="Calibri"/>
              </a:rPr>
              <a:t>This does not mean that you will never have issues with the aggrieved party again, but that care must be taken by all parties to lay to rest the issues that led to grievance. </a:t>
            </a:r>
            <a:br>
              <a:rPr lang="en-US" sz="2800">
                <a:latin typeface="Calibri"/>
                <a:ea typeface="Calibri"/>
                <a:cs typeface="Calibri"/>
                <a:sym typeface="Calibri"/>
              </a:rPr>
            </a:br>
            <a:endParaRPr/>
          </a:p>
        </p:txBody>
      </p:sp>
      <p:pic>
        <p:nvPicPr>
          <p:cNvPr descr="What's to Become of the Handshake ..." id="133" name="Google Shape;133;p20"/>
          <p:cNvPicPr preferRelativeResize="0"/>
          <p:nvPr/>
        </p:nvPicPr>
        <p:blipFill rotWithShape="1">
          <a:blip r:embed="rId3">
            <a:alphaModFix/>
          </a:blip>
          <a:srcRect b="0" l="0" r="0" t="0"/>
          <a:stretch/>
        </p:blipFill>
        <p:spPr>
          <a:xfrm>
            <a:off x="3640882" y="3429000"/>
            <a:ext cx="4380168" cy="246109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1"/>
          <p:cNvSpPr txBox="1"/>
          <p:nvPr>
            <p:ph type="title"/>
          </p:nvPr>
        </p:nvSpPr>
        <p:spPr>
          <a:xfrm>
            <a:off x="770106" y="98999"/>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Grievance Process (25.2), Informal Stage</a:t>
            </a:r>
            <a:endParaRPr/>
          </a:p>
        </p:txBody>
      </p:sp>
      <p:sp>
        <p:nvSpPr>
          <p:cNvPr id="139" name="Google Shape;139;p21"/>
          <p:cNvSpPr txBox="1"/>
          <p:nvPr>
            <p:ph idx="1" type="body"/>
          </p:nvPr>
        </p:nvSpPr>
        <p:spPr>
          <a:xfrm>
            <a:off x="770106" y="1348970"/>
            <a:ext cx="10515600" cy="259073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Meet informally with your administrator.  YFA representation encouraged.</a:t>
            </a:r>
            <a:endParaRPr/>
          </a:p>
          <a:p>
            <a:pPr indent="-228600" lvl="0" marL="228600" rtl="0" algn="l">
              <a:lnSpc>
                <a:spcPct val="90000"/>
              </a:lnSpc>
              <a:spcBef>
                <a:spcPts val="1000"/>
              </a:spcBef>
              <a:spcAft>
                <a:spcPts val="0"/>
              </a:spcAft>
              <a:buClr>
                <a:schemeClr val="dk1"/>
              </a:buClr>
              <a:buSzPts val="2800"/>
              <a:buChar char="•"/>
            </a:pPr>
            <a:r>
              <a:rPr lang="en-US"/>
              <a:t>If no resolution, the matter is forwarded to the Employer-Employee Relations Committee (EER).</a:t>
            </a:r>
            <a:endParaRPr/>
          </a:p>
          <a:p>
            <a:pPr indent="-228600" lvl="0" marL="228600" rtl="0" algn="l">
              <a:lnSpc>
                <a:spcPct val="90000"/>
              </a:lnSpc>
              <a:spcBef>
                <a:spcPts val="1000"/>
              </a:spcBef>
              <a:spcAft>
                <a:spcPts val="0"/>
              </a:spcAft>
              <a:buClr>
                <a:schemeClr val="dk1"/>
              </a:buClr>
              <a:buSzPts val="2800"/>
              <a:buChar char="•"/>
            </a:pPr>
            <a:r>
              <a:rPr lang="en-US"/>
              <a:t>If EER solution is not satisfactory, the matter goes to formal grievance.</a:t>
            </a:r>
            <a:endParaRPr/>
          </a:p>
        </p:txBody>
      </p:sp>
      <p:pic>
        <p:nvPicPr>
          <p:cNvPr descr="Council of Elrond" id="140" name="Google Shape;140;p21"/>
          <p:cNvPicPr preferRelativeResize="0"/>
          <p:nvPr/>
        </p:nvPicPr>
        <p:blipFill rotWithShape="1">
          <a:blip r:embed="rId3">
            <a:alphaModFix/>
          </a:blip>
          <a:srcRect b="0" l="0" r="0" t="0"/>
          <a:stretch/>
        </p:blipFill>
        <p:spPr>
          <a:xfrm>
            <a:off x="3529924" y="3737110"/>
            <a:ext cx="4762500" cy="2905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